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3"/>
  </p:handoutMasterIdLst>
  <p:sldIdLst>
    <p:sldId id="257" r:id="rId5"/>
    <p:sldId id="258" r:id="rId6"/>
    <p:sldId id="260" r:id="rId7"/>
    <p:sldId id="259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52" autoAdjust="0"/>
  </p:normalViewPr>
  <p:slideViewPr>
    <p:cSldViewPr snapToGrid="0">
      <p:cViewPr varScale="1">
        <p:scale>
          <a:sx n="115" d="100"/>
          <a:sy n="115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27.jp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30.jp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32.jpg"/><Relationship Id="rId5" Type="http://schemas.openxmlformats.org/officeDocument/2006/relationships/image" Target="../media/image7.png"/><Relationship Id="rId10" Type="http://schemas.openxmlformats.org/officeDocument/2006/relationships/image" Target="../media/image31.jp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36.jpg"/><Relationship Id="rId4" Type="http://schemas.openxmlformats.org/officeDocument/2006/relationships/image" Target="../media/image18.png"/><Relationship Id="rId9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A71E90"/>
                </a:solidFill>
                <a:latin typeface="Trebuchet ms" panose="020B0603020202020204" pitchFamily="34" charset="0"/>
              </a:rPr>
              <a:t>Праздник Светлой </a:t>
            </a:r>
            <a:r>
              <a:rPr lang="ru-RU" b="1" dirty="0" smtClean="0">
                <a:solidFill>
                  <a:srgbClr val="A71E90"/>
                </a:solidFill>
                <a:latin typeface="Trebuchet ms" panose="020B0603020202020204" pitchFamily="34" charset="0"/>
              </a:rPr>
              <a:t>Пасхи</a:t>
            </a:r>
            <a:br>
              <a:rPr lang="ru-RU" b="1" dirty="0" smtClean="0">
                <a:solidFill>
                  <a:srgbClr val="A71E90"/>
                </a:solidFill>
                <a:latin typeface="Trebuchet ms" panose="020B0603020202020204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6195" y="2967335"/>
            <a:ext cx="685963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Лепшина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Татьяна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Николаевна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 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объединения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«Удивительное рядом»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МКУ ДО Дом Детского Творчества</a:t>
            </a:r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Минеральные Воды 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Алексей Рыбников - Тема из к-ф Руки вверх_(Inkompmusic.ru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720" y="6408099"/>
            <a:ext cx="238833" cy="238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056">
        <p:checker/>
      </p:transition>
    </mc:Choice>
    <mc:Fallback>
      <p:transition spd="slow" advTm="905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4" grpId="0"/>
    </p:bldLst>
  </p:timing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0272" y="8766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Само слово «Пасха» в переводе с греческого означает «избавление». Это главный христианский праздник, установленный в честь воскресения Иисуса Христа. Согласно христианским канонам, Христос воскрес на третий день после своего погребения.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" y="29896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После казни Учителя Мария Магдалина проделала долгий путь в Рим, чтобы преподнести в дар Тиберию куриное яйцо, и рассказать о чудесном воскрешении Иисуса.</a:t>
            </a:r>
          </a:p>
          <a:p>
            <a:r>
              <a:rPr lang="ru-RU" dirty="0"/>
              <a:t>Император не поверил девушке, заявив, что скорее яйцо в его руке станет красным. Так и случилось, а удивленный римский правитель вскрикнул: «Воистину воскрес!».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664">
            <a:off x="7408622" y="2469591"/>
            <a:ext cx="2325957" cy="310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9" r="869" b="9598"/>
          <a:stretch/>
        </p:blipFill>
        <p:spPr>
          <a:xfrm rot="20178649">
            <a:off x="1927072" y="500052"/>
            <a:ext cx="2059788" cy="2230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"/>
          <a:stretch/>
        </p:blipFill>
        <p:spPr>
          <a:xfrm>
            <a:off x="1966850" y="4743944"/>
            <a:ext cx="2986216" cy="207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58">
        <p14:ferris dir="l"/>
      </p:transition>
    </mc:Choice>
    <mc:Fallback>
      <p:transition spd="slow" advClick="0" advTm="26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94" y="2777979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4960" y="302835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Самыми красивыми </a:t>
            </a:r>
            <a:r>
              <a:rPr lang="ru-RU" dirty="0" err="1"/>
              <a:t>писанками</a:t>
            </a:r>
            <a:r>
              <a:rPr lang="ru-RU" dirty="0"/>
              <a:t> считаются знаменитые яйца фирмы Карла Фаберже. Серию заказал мастеру российский император Александр III в качестве подарка для своей супруги Марии.</a:t>
            </a:r>
          </a:p>
          <a:p>
            <a:r>
              <a:rPr lang="ru-RU" dirty="0"/>
              <a:t>Каждый год русский царь заказывал к празднику необычный подарок, и сейчас работы Фаберже настоящее достояние мирового искусства.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737" y="3962832"/>
            <a:ext cx="3463023" cy="2307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713" y="656582"/>
            <a:ext cx="4035902" cy="21459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7903" y="-44810"/>
            <a:ext cx="2530561" cy="3374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816">
        <p14:ferris dir="l"/>
      </p:transition>
    </mc:Choice>
    <mc:Fallback>
      <p:transition spd="slow" advClick="0" advTm="17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4" y="347884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98" y="2725807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7277" y="937284"/>
            <a:ext cx="4557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Пасхальный хлеб, кулич, один из древнейших символов Воскресения Христа. Считается, что когда Спаситель был распят, апостолы оставляли его место свободным во время трапезы и клали туда хлеб, показывая, что Христос незримо находится с </a:t>
            </a:r>
            <a:r>
              <a:rPr lang="ru-RU" dirty="0" smtClean="0"/>
              <a:t>ними. </a:t>
            </a:r>
            <a:r>
              <a:rPr lang="ru-RU" dirty="0"/>
              <a:t>На Украине пасхальный хлеб называют пасха (или </a:t>
            </a:r>
            <a:r>
              <a:rPr lang="ru-RU" dirty="0" err="1"/>
              <a:t>паска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7" b="18626"/>
          <a:stretch/>
        </p:blipFill>
        <p:spPr>
          <a:xfrm rot="675635">
            <a:off x="6538722" y="287836"/>
            <a:ext cx="2991345" cy="2843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70">
            <a:off x="833949" y="3659003"/>
            <a:ext cx="2130019" cy="2840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00" r="-225"/>
          <a:stretch/>
        </p:blipFill>
        <p:spPr>
          <a:xfrm>
            <a:off x="4039173" y="3672483"/>
            <a:ext cx="5004201" cy="2995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60">
        <p14:ferris dir="l"/>
      </p:transition>
    </mc:Choice>
    <mc:Fallback>
      <p:transition spd="slow" advClick="0" advTm="11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50091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43477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7" y="4426492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89" y="80593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5127">
            <a:off x="8359070" y="445141"/>
            <a:ext cx="2675666" cy="3567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r="8929" b="13911"/>
          <a:stretch/>
        </p:blipFill>
        <p:spPr>
          <a:xfrm rot="20861825">
            <a:off x="597229" y="350208"/>
            <a:ext cx="2401222" cy="3375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5586"/>
          <a:stretch/>
        </p:blipFill>
        <p:spPr>
          <a:xfrm>
            <a:off x="3468234" y="1209896"/>
            <a:ext cx="4072908" cy="432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735">
        <p14:ferris dir="l"/>
      </p:transition>
    </mc:Choice>
    <mc:Fallback>
      <p:transition spd="slow" advClick="0" advTm="8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7 -0.00972 L 0.27357 0.416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512">
            <a:off x="329902" y="3195577"/>
            <a:ext cx="4244583" cy="3183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569">
            <a:off x="8130872" y="2052939"/>
            <a:ext cx="3148399" cy="4197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16396" r="2122" b="2163"/>
          <a:stretch/>
        </p:blipFill>
        <p:spPr>
          <a:xfrm>
            <a:off x="4421251" y="346988"/>
            <a:ext cx="3517210" cy="3904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27148" y="4904371"/>
            <a:ext cx="1277106" cy="1767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71" y="895921"/>
            <a:ext cx="768163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04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5">
        <p14:ferris dir="l"/>
      </p:transition>
    </mc:Choice>
    <mc:Fallback>
      <p:transition spd="slow" advTm="7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122">
            <a:off x="268256" y="669514"/>
            <a:ext cx="3628300" cy="2721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r="2753" b="24684"/>
          <a:stretch/>
        </p:blipFill>
        <p:spPr>
          <a:xfrm rot="664956">
            <a:off x="7537506" y="660677"/>
            <a:ext cx="4250661" cy="3244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38" y="1464127"/>
            <a:ext cx="4070160" cy="4938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955" y="366565"/>
            <a:ext cx="768163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56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3">
        <p14:ferris dir="l"/>
      </p:transition>
    </mc:Choice>
    <mc:Fallback>
      <p:transition spd="slow" advTm="7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5814" y="2381051"/>
            <a:ext cx="8732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нашему дружному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коллективу за работу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0" b="18543"/>
          <a:stretch/>
        </p:blipFill>
        <p:spPr>
          <a:xfrm>
            <a:off x="3165041" y="403657"/>
            <a:ext cx="5104946" cy="197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58" b="28355"/>
          <a:stretch/>
        </p:blipFill>
        <p:spPr>
          <a:xfrm rot="20533711">
            <a:off x="465034" y="357459"/>
            <a:ext cx="1911954" cy="221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9652" r="21207" b="5669"/>
          <a:stretch/>
        </p:blipFill>
        <p:spPr>
          <a:xfrm rot="769736">
            <a:off x="9041445" y="422482"/>
            <a:ext cx="2367949" cy="190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29429" r="-1" b="-4956"/>
          <a:stretch/>
        </p:blipFill>
        <p:spPr>
          <a:xfrm rot="20447819">
            <a:off x="494274" y="4013650"/>
            <a:ext cx="2302015" cy="234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19351" r="-764" b="25310"/>
          <a:stretch/>
        </p:blipFill>
        <p:spPr>
          <a:xfrm rot="1337610">
            <a:off x="8542638" y="4420345"/>
            <a:ext cx="2674249" cy="196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028457"/>
      </p:ext>
    </p:extLst>
  </p:cSld>
  <p:clrMapOvr>
    <a:masterClrMapping/>
  </p:clrMapOvr>
  <p:transition spd="slow" advTm="158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8|10.2|2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7|2.3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2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6|1.3|2.5|1.6"/>
</p:tagLst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6ee78bd2-4339-4042-adc0-bcc646419980"/>
    <ds:schemaRef ds:uri="http://schemas.microsoft.com/office/infopath/2007/PartnerControls"/>
    <ds:schemaRef ds:uri="http://schemas.openxmlformats.org/package/2006/metadata/core-properties"/>
    <ds:schemaRef ds:uri="2547570a-e5f4-4946-a4c3-82580e42479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219</Words>
  <Application>Microsoft Office PowerPoint</Application>
  <PresentationFormat>Широкоэкранный</PresentationFormat>
  <Paragraphs>14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Trebuchet ms</vt:lpstr>
      <vt:lpstr>Тема1</vt:lpstr>
      <vt:lpstr>Праздник Светлой Пасхи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2020-04-20T09:21:42Z</dcterms:created>
  <dcterms:modified xsi:type="dcterms:W3CDTF">2020-04-20T17:21:36Z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