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2" r:id="rId7"/>
    <p:sldId id="261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234" y="19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4E4A-7D3C-4834-BBCE-855705EF870A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3CF1-5F3C-45EF-860D-EE3868AB5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524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4E4A-7D3C-4834-BBCE-855705EF870A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3CF1-5F3C-45EF-860D-EE3868AB5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8969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4E4A-7D3C-4834-BBCE-855705EF870A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3CF1-5F3C-45EF-860D-EE3868AB5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2459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4E4A-7D3C-4834-BBCE-855705EF870A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3CF1-5F3C-45EF-860D-EE3868AB5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356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4E4A-7D3C-4834-BBCE-855705EF870A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3CF1-5F3C-45EF-860D-EE3868AB5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4998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4E4A-7D3C-4834-BBCE-855705EF870A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3CF1-5F3C-45EF-860D-EE3868AB5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421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4E4A-7D3C-4834-BBCE-855705EF870A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3CF1-5F3C-45EF-860D-EE3868AB5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2315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4E4A-7D3C-4834-BBCE-855705EF870A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3CF1-5F3C-45EF-860D-EE3868AB5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4973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4E4A-7D3C-4834-BBCE-855705EF870A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3CF1-5F3C-45EF-860D-EE3868AB5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121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4E4A-7D3C-4834-BBCE-855705EF870A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3CF1-5F3C-45EF-860D-EE3868AB5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568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4E4A-7D3C-4834-BBCE-855705EF870A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3CF1-5F3C-45EF-860D-EE3868AB5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193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74E4A-7D3C-4834-BBCE-855705EF870A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3CF1-5F3C-45EF-860D-EE3868AB5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32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511256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ПУБЛИЧНЫЙ ОТЧЕТ</a:t>
            </a:r>
            <a:br>
              <a:rPr lang="ru-RU" sz="3200" b="1" dirty="0" smtClean="0"/>
            </a:br>
            <a:r>
              <a:rPr lang="ru-RU" sz="3200" b="1" dirty="0" smtClean="0"/>
              <a:t>МУНИЦИПАЛЬНОГО ОПОРНОГО ЦЕНТРА</a:t>
            </a:r>
            <a:br>
              <a:rPr lang="ru-RU" sz="3200" b="1" dirty="0" smtClean="0"/>
            </a:br>
            <a:r>
              <a:rPr lang="ru-RU" sz="3200" b="1" dirty="0" smtClean="0"/>
              <a:t>МИНЕРАЛОВОДСКОГО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b="1" dirty="0" smtClean="0"/>
              <a:t>ГОРОДСКОГО ОКРУГА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dirty="0" smtClean="0"/>
              <a:t>о деятельности в рамках реализации регионального проекта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b="1" dirty="0" smtClean="0"/>
              <a:t>«Успех каждого ребенка»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dirty="0" smtClean="0"/>
              <a:t>национального проекта </a:t>
            </a:r>
            <a:r>
              <a:rPr lang="ru-RU" sz="3200" b="1" dirty="0" smtClean="0"/>
              <a:t>«Образование»</a:t>
            </a:r>
            <a:r>
              <a:rPr lang="ru-RU" sz="3200" dirty="0" smtClean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2021 г.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466810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Муниципальный опорный центр</a:t>
            </a:r>
            <a:br>
              <a:rPr lang="ru-RU" sz="3600" b="1" dirty="0" smtClean="0"/>
            </a:br>
            <a:r>
              <a:rPr lang="ru-RU" sz="3600" b="1" dirty="0" smtClean="0"/>
              <a:t>Минераловодского городского округа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 Муниципальный опорный центр (МОЦ) дополнительного образования детей осуществляет организационное, методическое, аналитическое сопровождение и мониторинг развития системы дополнительного образования детей на территории Минераловодского городского округа в рамках реализации регионального проекта Ставропольского края «Успех каждого ребенка», утвержденного протоколом заседания регионального проектного комитета от 13 декабря 2018 г. №7.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Характеристика системы дополнительного образования Минераловодского городского округа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1. Организации дополнительного образования – 6</a:t>
            </a:r>
          </a:p>
          <a:p>
            <a:r>
              <a:rPr lang="ru-RU" sz="2800" dirty="0" smtClean="0"/>
              <a:t>2. Учреждения сферы физической культуры и спорта - 1</a:t>
            </a:r>
          </a:p>
          <a:p>
            <a:r>
              <a:rPr lang="ru-RU" sz="2800" dirty="0" smtClean="0"/>
              <a:t>3. Учреждения сферы культура - 3</a:t>
            </a:r>
          </a:p>
          <a:p>
            <a:r>
              <a:rPr lang="ru-RU" sz="2800" dirty="0" smtClean="0"/>
              <a:t>4. Учреждения СПО - 2</a:t>
            </a:r>
          </a:p>
          <a:p>
            <a:r>
              <a:rPr lang="ru-RU" sz="2800" dirty="0" smtClean="0"/>
              <a:t>5. Общеобразовательные учреждения - 30</a:t>
            </a:r>
          </a:p>
          <a:p>
            <a:r>
              <a:rPr lang="ru-RU" sz="2800" dirty="0" smtClean="0"/>
              <a:t>6. Дошкольные образовательные учреждения - 24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494422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Направленность программ дополнительного образования в Минераловодском городском округе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2000241"/>
            <a:ext cx="8229600" cy="371477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Всего реализуемых программ - 725  , в том числе:</a:t>
            </a:r>
          </a:p>
          <a:p>
            <a:r>
              <a:rPr lang="ru-RU" dirty="0" smtClean="0"/>
              <a:t>1. естественнонаучной направленности- 151</a:t>
            </a:r>
          </a:p>
          <a:p>
            <a:r>
              <a:rPr lang="ru-RU" dirty="0" smtClean="0"/>
              <a:t>2. социально-гуманитарной направленности -244</a:t>
            </a:r>
          </a:p>
          <a:p>
            <a:r>
              <a:rPr lang="ru-RU" dirty="0" smtClean="0"/>
              <a:t>3. художественной направленности – 151</a:t>
            </a:r>
          </a:p>
          <a:p>
            <a:r>
              <a:rPr lang="ru-RU" dirty="0" smtClean="0"/>
              <a:t>4. туристско-краеведческой направленности – 35 </a:t>
            </a:r>
          </a:p>
          <a:p>
            <a:r>
              <a:rPr lang="ru-RU" dirty="0" smtClean="0"/>
              <a:t>5. технической направленности- 36</a:t>
            </a:r>
          </a:p>
          <a:p>
            <a:r>
              <a:rPr lang="ru-RU" dirty="0" smtClean="0"/>
              <a:t>6. физкультурно- спортивной направленности-126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59103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Мероприятия по внедрению автоматизированной информационной системы «Навигатор дополнительного образования детей Ставропольского края»</a:t>
            </a:r>
            <a:endParaRPr lang="ru-RU" sz="2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4038600" cy="4209331"/>
          </a:xfrm>
        </p:spPr>
        <p:txBody>
          <a:bodyPr>
            <a:normAutofit/>
          </a:bodyPr>
          <a:lstStyle/>
          <a:p>
            <a:pPr marL="0" indent="0" algn="ctr"/>
            <a:r>
              <a:rPr lang="ru-RU" sz="2400" b="1" cap="all" dirty="0" smtClean="0"/>
              <a:t>Информационная кампания</a:t>
            </a:r>
          </a:p>
          <a:p>
            <a:r>
              <a:rPr lang="ru-RU" sz="2200" cap="all" dirty="0" smtClean="0"/>
              <a:t>1. </a:t>
            </a:r>
            <a:r>
              <a:rPr lang="ru-RU" sz="2200" dirty="0" smtClean="0"/>
              <a:t>Родительские собрания</a:t>
            </a:r>
          </a:p>
          <a:p>
            <a:r>
              <a:rPr lang="ru-RU" sz="2200" dirty="0" smtClean="0"/>
              <a:t>2. Информационные стенды</a:t>
            </a:r>
          </a:p>
          <a:p>
            <a:r>
              <a:rPr lang="ru-RU" sz="2200" dirty="0" smtClean="0"/>
              <a:t>3. </a:t>
            </a:r>
            <a:r>
              <a:rPr lang="ru-RU" sz="2200" dirty="0"/>
              <a:t>Р</a:t>
            </a:r>
            <a:r>
              <a:rPr lang="ru-RU" sz="2200" dirty="0" smtClean="0"/>
              <a:t>аспространение буклетов</a:t>
            </a:r>
          </a:p>
          <a:p>
            <a:r>
              <a:rPr lang="ru-RU" sz="2200" dirty="0" smtClean="0"/>
              <a:t>4. Индивидуальные консультации</a:t>
            </a:r>
          </a:p>
          <a:p>
            <a:r>
              <a:rPr lang="ru-RU" sz="2200" dirty="0" smtClean="0"/>
              <a:t>5. Семинары для руководителей ОО</a:t>
            </a:r>
            <a:endParaRPr lang="ru-RU" sz="22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37856" y="1700808"/>
            <a:ext cx="4038600" cy="4209331"/>
          </a:xfrm>
        </p:spPr>
        <p:txBody>
          <a:bodyPr>
            <a:normAutofit/>
          </a:bodyPr>
          <a:lstStyle/>
          <a:p>
            <a:pPr marL="0" indent="0" algn="ctr"/>
            <a:r>
              <a:rPr lang="ru-RU" sz="2400" b="1" cap="all" dirty="0" smtClean="0"/>
              <a:t>Мероприятия по внедрению</a:t>
            </a:r>
          </a:p>
          <a:p>
            <a:pPr marL="0" indent="0"/>
            <a:r>
              <a:rPr lang="ru-RU" sz="2200" cap="all" dirty="0" smtClean="0"/>
              <a:t>1. </a:t>
            </a:r>
            <a:r>
              <a:rPr lang="ru-RU" sz="2200" dirty="0" smtClean="0"/>
              <a:t>Регистрация организаций</a:t>
            </a:r>
          </a:p>
          <a:p>
            <a:pPr marL="0" indent="0"/>
            <a:r>
              <a:rPr lang="ru-RU" sz="2200" dirty="0" smtClean="0"/>
              <a:t>2. Внесение ДОП</a:t>
            </a:r>
          </a:p>
          <a:p>
            <a:pPr marL="0" indent="0"/>
            <a:r>
              <a:rPr lang="ru-RU" sz="2200" dirty="0" smtClean="0"/>
              <a:t>3. Регистрация пользователей</a:t>
            </a:r>
          </a:p>
          <a:p>
            <a:pPr marL="0" indent="0"/>
            <a:r>
              <a:rPr lang="ru-RU" sz="2200" dirty="0" smtClean="0"/>
              <a:t>4. Зачисление обучающихся</a:t>
            </a:r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6" name="Овал 5"/>
          <p:cNvSpPr/>
          <p:nvPr/>
        </p:nvSpPr>
        <p:spPr>
          <a:xfrm>
            <a:off x="4500562" y="4149080"/>
            <a:ext cx="4103886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Зарегистрировано     учреждений - 66</a:t>
            </a:r>
          </a:p>
          <a:p>
            <a:pPr algn="ctr"/>
            <a:r>
              <a:rPr lang="ru-RU" sz="1600" b="1" dirty="0" smtClean="0"/>
              <a:t>Опубликовано программ - 725</a:t>
            </a:r>
          </a:p>
          <a:p>
            <a:pPr algn="ctr"/>
            <a:r>
              <a:rPr lang="ru-RU" sz="1600" b="1" dirty="0" smtClean="0"/>
              <a:t>Зарегистрировано детей - 10883</a:t>
            </a:r>
          </a:p>
          <a:p>
            <a:pPr algn="ctr"/>
            <a:r>
              <a:rPr lang="ru-RU" sz="1600" b="1" dirty="0" smtClean="0"/>
              <a:t>Оказывается услуг - 19329</a:t>
            </a:r>
          </a:p>
          <a:p>
            <a:pPr algn="ctr"/>
            <a:r>
              <a:rPr lang="ru-RU" sz="1600" b="1" dirty="0" smtClean="0"/>
              <a:t>Выдано сертификатов учета - 5375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577868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Достижения</a:t>
            </a:r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71472" y="1357298"/>
          <a:ext cx="2886137" cy="3728827"/>
        </p:xfrm>
        <a:graphic>
          <a:graphicData uri="http://schemas.openxmlformats.org/presentationml/2006/ole">
            <p:oleObj spid="_x0000_s1026" name="Acrobat Document" r:id="rId3" imgW="4670670" imgH="6034757" progId="Acrobat.Document.DC">
              <p:embed/>
            </p:oleObj>
          </a:graphicData>
        </a:graphic>
      </p:graphicFrame>
      <p:pic>
        <p:nvPicPr>
          <p:cNvPr id="1027" name="Picture 3" descr="C:\Users\в\Downloads\WhatsApp Image 2021-12-09 at 12.14.48.jpe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lum bright="10000"/>
          </a:blip>
          <a:srcRect l="5061" t="3796" r="6368"/>
          <a:stretch>
            <a:fillRect/>
          </a:stretch>
        </p:blipFill>
        <p:spPr bwMode="auto">
          <a:xfrm>
            <a:off x="6143636" y="1500174"/>
            <a:ext cx="2500330" cy="3621082"/>
          </a:xfrm>
          <a:prstGeom prst="rect">
            <a:avLst/>
          </a:prstGeom>
          <a:noFill/>
        </p:spPr>
      </p:pic>
      <p:pic>
        <p:nvPicPr>
          <p:cNvPr id="1028" name="Picture 4" descr="C:\Users\в\Desktop\навигатор\грамота отдых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2857496"/>
            <a:ext cx="2698848" cy="3714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1. Увеличение численности детей, охваченных дополнительным образованием;</a:t>
            </a:r>
          </a:p>
          <a:p>
            <a:pPr algn="just"/>
            <a:r>
              <a:rPr lang="ru-RU" dirty="0" smtClean="0"/>
              <a:t>2. Обновление программно- методического обеспечения образовательного процесса;</a:t>
            </a:r>
          </a:p>
          <a:p>
            <a:pPr algn="just"/>
            <a:r>
              <a:rPr lang="ru-RU" dirty="0" smtClean="0"/>
              <a:t>3. Увеличение охвата детей с ОВЗ и инвалидностью и детей, находящихся в трудной жизненной ситуации;</a:t>
            </a:r>
          </a:p>
          <a:p>
            <a:pPr algn="just"/>
            <a:r>
              <a:rPr lang="ru-RU" dirty="0" smtClean="0"/>
              <a:t>4. </a:t>
            </a:r>
            <a:r>
              <a:rPr lang="ru-RU" dirty="0"/>
              <a:t>П</a:t>
            </a:r>
            <a:r>
              <a:rPr lang="ru-RU" dirty="0" smtClean="0"/>
              <a:t>овышение вариативности, качества и доступности дополнительного образования для каждого; </a:t>
            </a:r>
          </a:p>
          <a:p>
            <a:pPr algn="just"/>
            <a:r>
              <a:rPr lang="ru-RU" dirty="0" smtClean="0"/>
              <a:t>5. Обновление содержания дополнительного образования в соответствии с интересами детей, потребностями семьи и общества.</a:t>
            </a:r>
            <a:endParaRPr lang="ru-RU" dirty="0"/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899592" y="329317"/>
            <a:ext cx="7776864" cy="1101433"/>
          </a:xfrm>
          <a:custGeom>
            <a:avLst/>
            <a:gdLst>
              <a:gd name="connsiteX0" fmla="*/ 0 w 7776864"/>
              <a:gd name="connsiteY0" fmla="*/ 540060 h 2160240"/>
              <a:gd name="connsiteX1" fmla="*/ 6696744 w 7776864"/>
              <a:gd name="connsiteY1" fmla="*/ 540060 h 2160240"/>
              <a:gd name="connsiteX2" fmla="*/ 6696744 w 7776864"/>
              <a:gd name="connsiteY2" fmla="*/ 0 h 2160240"/>
              <a:gd name="connsiteX3" fmla="*/ 7776864 w 7776864"/>
              <a:gd name="connsiteY3" fmla="*/ 1080120 h 2160240"/>
              <a:gd name="connsiteX4" fmla="*/ 6696744 w 7776864"/>
              <a:gd name="connsiteY4" fmla="*/ 2160240 h 2160240"/>
              <a:gd name="connsiteX5" fmla="*/ 6696744 w 7776864"/>
              <a:gd name="connsiteY5" fmla="*/ 1620180 h 2160240"/>
              <a:gd name="connsiteX6" fmla="*/ 0 w 7776864"/>
              <a:gd name="connsiteY6" fmla="*/ 1620180 h 2160240"/>
              <a:gd name="connsiteX7" fmla="*/ 540060 w 7776864"/>
              <a:gd name="connsiteY7" fmla="*/ 1080120 h 2160240"/>
              <a:gd name="connsiteX8" fmla="*/ 0 w 7776864"/>
              <a:gd name="connsiteY8" fmla="*/ 540060 h 2160240"/>
              <a:gd name="connsiteX0" fmla="*/ 0 w 7776864"/>
              <a:gd name="connsiteY0" fmla="*/ 540060 h 2160240"/>
              <a:gd name="connsiteX1" fmla="*/ 6696744 w 7776864"/>
              <a:gd name="connsiteY1" fmla="*/ 540060 h 2160240"/>
              <a:gd name="connsiteX2" fmla="*/ 6696744 w 7776864"/>
              <a:gd name="connsiteY2" fmla="*/ 0 h 2160240"/>
              <a:gd name="connsiteX3" fmla="*/ 7776864 w 7776864"/>
              <a:gd name="connsiteY3" fmla="*/ 1080120 h 2160240"/>
              <a:gd name="connsiteX4" fmla="*/ 6696744 w 7776864"/>
              <a:gd name="connsiteY4" fmla="*/ 2160240 h 2160240"/>
              <a:gd name="connsiteX5" fmla="*/ 6696744 w 7776864"/>
              <a:gd name="connsiteY5" fmla="*/ 1620180 h 2160240"/>
              <a:gd name="connsiteX6" fmla="*/ 0 w 7776864"/>
              <a:gd name="connsiteY6" fmla="*/ 1620180 h 2160240"/>
              <a:gd name="connsiteX7" fmla="*/ 276291 w 7776864"/>
              <a:gd name="connsiteY7" fmla="*/ 1044951 h 2160240"/>
              <a:gd name="connsiteX8" fmla="*/ 0 w 7776864"/>
              <a:gd name="connsiteY8" fmla="*/ 540060 h 2160240"/>
              <a:gd name="connsiteX0" fmla="*/ 0 w 7776864"/>
              <a:gd name="connsiteY0" fmla="*/ 161990 h 1782170"/>
              <a:gd name="connsiteX1" fmla="*/ 6696744 w 7776864"/>
              <a:gd name="connsiteY1" fmla="*/ 161990 h 1782170"/>
              <a:gd name="connsiteX2" fmla="*/ 6714328 w 7776864"/>
              <a:gd name="connsiteY2" fmla="*/ 0 h 1782170"/>
              <a:gd name="connsiteX3" fmla="*/ 7776864 w 7776864"/>
              <a:gd name="connsiteY3" fmla="*/ 702050 h 1782170"/>
              <a:gd name="connsiteX4" fmla="*/ 6696744 w 7776864"/>
              <a:gd name="connsiteY4" fmla="*/ 1782170 h 1782170"/>
              <a:gd name="connsiteX5" fmla="*/ 6696744 w 7776864"/>
              <a:gd name="connsiteY5" fmla="*/ 1242110 h 1782170"/>
              <a:gd name="connsiteX6" fmla="*/ 0 w 7776864"/>
              <a:gd name="connsiteY6" fmla="*/ 1242110 h 1782170"/>
              <a:gd name="connsiteX7" fmla="*/ 276291 w 7776864"/>
              <a:gd name="connsiteY7" fmla="*/ 666881 h 1782170"/>
              <a:gd name="connsiteX8" fmla="*/ 0 w 7776864"/>
              <a:gd name="connsiteY8" fmla="*/ 161990 h 1782170"/>
              <a:gd name="connsiteX0" fmla="*/ 0 w 7776864"/>
              <a:gd name="connsiteY0" fmla="*/ 161990 h 1386516"/>
              <a:gd name="connsiteX1" fmla="*/ 6696744 w 7776864"/>
              <a:gd name="connsiteY1" fmla="*/ 161990 h 1386516"/>
              <a:gd name="connsiteX2" fmla="*/ 6714328 w 7776864"/>
              <a:gd name="connsiteY2" fmla="*/ 0 h 1386516"/>
              <a:gd name="connsiteX3" fmla="*/ 7776864 w 7776864"/>
              <a:gd name="connsiteY3" fmla="*/ 702050 h 1386516"/>
              <a:gd name="connsiteX4" fmla="*/ 6705536 w 7776864"/>
              <a:gd name="connsiteY4" fmla="*/ 1386516 h 1386516"/>
              <a:gd name="connsiteX5" fmla="*/ 6696744 w 7776864"/>
              <a:gd name="connsiteY5" fmla="*/ 1242110 h 1386516"/>
              <a:gd name="connsiteX6" fmla="*/ 0 w 7776864"/>
              <a:gd name="connsiteY6" fmla="*/ 1242110 h 1386516"/>
              <a:gd name="connsiteX7" fmla="*/ 276291 w 7776864"/>
              <a:gd name="connsiteY7" fmla="*/ 666881 h 1386516"/>
              <a:gd name="connsiteX8" fmla="*/ 0 w 7776864"/>
              <a:gd name="connsiteY8" fmla="*/ 161990 h 1386516"/>
              <a:gd name="connsiteX0" fmla="*/ 0 w 7776864"/>
              <a:gd name="connsiteY0" fmla="*/ 21313 h 1245839"/>
              <a:gd name="connsiteX1" fmla="*/ 6696744 w 7776864"/>
              <a:gd name="connsiteY1" fmla="*/ 21313 h 1245839"/>
              <a:gd name="connsiteX2" fmla="*/ 6714328 w 7776864"/>
              <a:gd name="connsiteY2" fmla="*/ 0 h 1245839"/>
              <a:gd name="connsiteX3" fmla="*/ 7776864 w 7776864"/>
              <a:gd name="connsiteY3" fmla="*/ 561373 h 1245839"/>
              <a:gd name="connsiteX4" fmla="*/ 6705536 w 7776864"/>
              <a:gd name="connsiteY4" fmla="*/ 1245839 h 1245839"/>
              <a:gd name="connsiteX5" fmla="*/ 6696744 w 7776864"/>
              <a:gd name="connsiteY5" fmla="*/ 1101433 h 1245839"/>
              <a:gd name="connsiteX6" fmla="*/ 0 w 7776864"/>
              <a:gd name="connsiteY6" fmla="*/ 1101433 h 1245839"/>
              <a:gd name="connsiteX7" fmla="*/ 276291 w 7776864"/>
              <a:gd name="connsiteY7" fmla="*/ 526204 h 1245839"/>
              <a:gd name="connsiteX8" fmla="*/ 0 w 7776864"/>
              <a:gd name="connsiteY8" fmla="*/ 21313 h 1245839"/>
              <a:gd name="connsiteX0" fmla="*/ 0 w 7776864"/>
              <a:gd name="connsiteY0" fmla="*/ 21313 h 1101433"/>
              <a:gd name="connsiteX1" fmla="*/ 6696744 w 7776864"/>
              <a:gd name="connsiteY1" fmla="*/ 21313 h 1101433"/>
              <a:gd name="connsiteX2" fmla="*/ 6714328 w 7776864"/>
              <a:gd name="connsiteY2" fmla="*/ 0 h 1101433"/>
              <a:gd name="connsiteX3" fmla="*/ 7776864 w 7776864"/>
              <a:gd name="connsiteY3" fmla="*/ 561373 h 1101433"/>
              <a:gd name="connsiteX4" fmla="*/ 6723121 w 7776864"/>
              <a:gd name="connsiteY4" fmla="*/ 1096370 h 1101433"/>
              <a:gd name="connsiteX5" fmla="*/ 6696744 w 7776864"/>
              <a:gd name="connsiteY5" fmla="*/ 1101433 h 1101433"/>
              <a:gd name="connsiteX6" fmla="*/ 0 w 7776864"/>
              <a:gd name="connsiteY6" fmla="*/ 1101433 h 1101433"/>
              <a:gd name="connsiteX7" fmla="*/ 276291 w 7776864"/>
              <a:gd name="connsiteY7" fmla="*/ 526204 h 1101433"/>
              <a:gd name="connsiteX8" fmla="*/ 0 w 7776864"/>
              <a:gd name="connsiteY8" fmla="*/ 21313 h 1101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6864" h="1101433">
                <a:moveTo>
                  <a:pt x="0" y="21313"/>
                </a:moveTo>
                <a:lnTo>
                  <a:pt x="6696744" y="21313"/>
                </a:lnTo>
                <a:lnTo>
                  <a:pt x="6714328" y="0"/>
                </a:lnTo>
                <a:lnTo>
                  <a:pt x="7776864" y="561373"/>
                </a:lnTo>
                <a:lnTo>
                  <a:pt x="6723121" y="1096370"/>
                </a:lnTo>
                <a:lnTo>
                  <a:pt x="6696744" y="1101433"/>
                </a:lnTo>
                <a:lnTo>
                  <a:pt x="0" y="1101433"/>
                </a:lnTo>
                <a:lnTo>
                  <a:pt x="276291" y="526204"/>
                </a:lnTo>
                <a:lnTo>
                  <a:pt x="0" y="21313"/>
                </a:lnTo>
                <a:close/>
              </a:path>
            </a:pathLst>
          </a:custGeom>
          <a:gradFill flip="none" rotWithShape="1">
            <a:gsLst>
              <a:gs pos="10000">
                <a:schemeClr val="accent1">
                  <a:tint val="66000"/>
                  <a:satMod val="160000"/>
                  <a:lumMod val="55000"/>
                  <a:alpha val="88000"/>
                </a:schemeClr>
              </a:gs>
              <a:gs pos="6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Актуальные перспективы развития дополнительного образования</a:t>
            </a:r>
            <a:br>
              <a:rPr lang="ru-RU" b="1" dirty="0" smtClean="0"/>
            </a:br>
            <a:r>
              <a:rPr lang="ru-RU" b="1" dirty="0" smtClean="0"/>
              <a:t>в Минераловодском городском округе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3569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/>
              <a:t>СПАСИБО ЗА ВНИМАНИЕ</a:t>
            </a:r>
          </a:p>
          <a:p>
            <a:pPr algn="ctr"/>
            <a:endParaRPr lang="ru-RU" b="1" dirty="0"/>
          </a:p>
          <a:p>
            <a:pPr algn="ctr"/>
            <a:r>
              <a:rPr lang="ru-RU" sz="2400" dirty="0" smtClean="0"/>
              <a:t>Муниципальный опорный центр </a:t>
            </a:r>
          </a:p>
          <a:p>
            <a:pPr algn="ctr"/>
            <a:r>
              <a:rPr lang="ru-RU" sz="2400" dirty="0" smtClean="0"/>
              <a:t>дополнительного образования детей </a:t>
            </a:r>
          </a:p>
          <a:p>
            <a:pPr algn="ctr"/>
            <a:r>
              <a:rPr lang="ru-RU" sz="2400" dirty="0" smtClean="0"/>
              <a:t>Минераловодского городского округа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Контактные данные:</a:t>
            </a:r>
          </a:p>
          <a:p>
            <a:pPr algn="ctr"/>
            <a:r>
              <a:rPr lang="ru-RU" sz="2400" dirty="0" smtClean="0"/>
              <a:t>357202, Ставропольский край, г. Минеральные Воды, ул. Ленина, д. 67</a:t>
            </a:r>
          </a:p>
          <a:p>
            <a:pPr algn="ctr"/>
            <a:r>
              <a:rPr lang="ru-RU" sz="2400" dirty="0" smtClean="0"/>
              <a:t>Телефон 8-87922-5-88-76</a:t>
            </a:r>
          </a:p>
          <a:p>
            <a:pPr algn="ctr"/>
            <a:r>
              <a:rPr lang="ru-RU" sz="2400" dirty="0" smtClean="0"/>
              <a:t>Адрес электронной почты </a:t>
            </a:r>
            <a:r>
              <a:rPr lang="en-US" sz="2400" dirty="0" smtClean="0"/>
              <a:t>ddt.mv2@yandex.ru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1545645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295</Words>
  <Application>Microsoft Office PowerPoint</Application>
  <PresentationFormat>Экран (4:3)</PresentationFormat>
  <Paragraphs>52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Acrobat Document</vt:lpstr>
      <vt:lpstr>ПУБЛИЧНЫЙ ОТЧЕТ МУНИЦИПАЛЬНОГО ОПОРНОГО ЦЕНТРА МИНЕРАЛОВОДСКОГО  ГОРОДСКОГО ОКРУГА   о деятельности в рамках реализации регионального проекта  «Успех каждого ребенка»  национального проекта «Образование»  2021 г. </vt:lpstr>
      <vt:lpstr>Муниципальный опорный центр Минераловодского городского округа</vt:lpstr>
      <vt:lpstr>Характеристика системы дополнительного образования Минераловодского городского округа</vt:lpstr>
      <vt:lpstr>Направленность программ дополнительного образования в Минераловодском городском округе</vt:lpstr>
      <vt:lpstr>Мероприятия по внедрению автоматизированной информационной системы «Навигатор дополнительного образования детей Ставропольского края»</vt:lpstr>
      <vt:lpstr>Достижения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ПУБЛИЧНЫЙ ОТЧЕТ МУНИЦИПАЛЬНОГО ОПОРНОГО ЦЕНТРА МИНЕРАЛОВОДСКОГО ГОРОДСКОГО ОКРУГА  о деятельности в 2021 г. в рамках реализации регионального проекта «Успех каждого ребенка» национального проекта «Образование»</dc:title>
  <dc:creator>sollo1711@yandex.ru</dc:creator>
  <cp:lastModifiedBy>в</cp:lastModifiedBy>
  <cp:revision>23</cp:revision>
  <dcterms:created xsi:type="dcterms:W3CDTF">2021-12-08T18:57:54Z</dcterms:created>
  <dcterms:modified xsi:type="dcterms:W3CDTF">2021-12-14T10:42:29Z</dcterms:modified>
</cp:coreProperties>
</file>