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3" r:id="rId6"/>
    <p:sldId id="272" r:id="rId7"/>
    <p:sldId id="262" r:id="rId8"/>
    <p:sldId id="270" r:id="rId9"/>
    <p:sldId id="269" r:id="rId10"/>
    <p:sldId id="273" r:id="rId11"/>
    <p:sldId id="274" r:id="rId12"/>
    <p:sldId id="275" r:id="rId13"/>
    <p:sldId id="276" r:id="rId14"/>
    <p:sldId id="277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44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1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55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8498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58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72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40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1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81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9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22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40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9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87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8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85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4000">
              <a:schemeClr val="bg2">
                <a:lumMod val="60000"/>
                <a:lumOff val="40000"/>
              </a:schemeClr>
            </a:gs>
            <a:gs pos="97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074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5%D0%BA%D0%BE%D1%80%D0%B0%D1%82%D0%B8%D0%B2%D0%BD%D0%BE-%D0%BF%D1%80%D0%B8%D0%BA%D0%BB%D0%B0%D0%B4%D0%BD%D0%BE%D0%B5_%D0%B8%D1%81%D0%BA%D1%83%D1%81%D1%81%D1%82%D0%B2%D0%BE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B%D0%B0%D1%81%D1%82%D0%B8%D0%BB%D0%B8%D0%BD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s://ru.wikipedia.org/wiki/%D0%91%D0%B8%D1%81%D0%B5%D1%8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solidFill>
                  <a:schemeClr val="accent2"/>
                </a:solidFill>
              </a:rPr>
              <a:t>Пластилинография</a:t>
            </a:r>
            <a:r>
              <a:rPr lang="ru-RU" b="1" i="1" dirty="0" smtClean="0">
                <a:solidFill>
                  <a:schemeClr val="accent2"/>
                </a:solidFill>
              </a:rPr>
              <a:t/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sz="3100" b="1" i="1" dirty="0" smtClean="0">
                <a:solidFill>
                  <a:schemeClr val="accent2"/>
                </a:solidFill>
                <a:latin typeface="Book Antiqua" panose="02040602050305030304" pitchFamily="18" charset="0"/>
              </a:rPr>
              <a:t>нетрадиционная </a:t>
            </a:r>
            <a:r>
              <a:rPr lang="ru-RU" sz="3100" b="1" i="1" dirty="0">
                <a:solidFill>
                  <a:schemeClr val="accent2"/>
                </a:solidFill>
                <a:latin typeface="Book Antiqua" panose="02040602050305030304" pitchFamily="18" charset="0"/>
              </a:rPr>
              <a:t>техника рисования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sz="1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r="2626"/>
          <a:stretch/>
        </p:blipFill>
        <p:spPr>
          <a:xfrm rot="16200000">
            <a:off x="6369759" y="920755"/>
            <a:ext cx="1964485" cy="2823700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308400" y="3828586"/>
            <a:ext cx="46593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Подготовила </a:t>
            </a:r>
          </a:p>
          <a:p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Лепшина Татьяна Николаевна</a:t>
            </a:r>
          </a:p>
          <a:p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Педагог дополнительного образования  МКУ ДО ДДТ</a:t>
            </a:r>
          </a:p>
          <a:p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г.Минеральные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Воды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t="21624" r="5657"/>
          <a:stretch/>
        </p:blipFill>
        <p:spPr>
          <a:xfrm>
            <a:off x="251520" y="2780928"/>
            <a:ext cx="4021856" cy="3672408"/>
          </a:xfrm>
          <a:prstGeom prst="rect">
            <a:avLst/>
          </a:prstGeom>
          <a:ln w="69850"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rou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9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22">
        <p:random/>
      </p:transition>
    </mc:Choice>
    <mc:Fallback xmlns="">
      <p:transition spd="slow" advTm="712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31" y="1543646"/>
            <a:ext cx="2643758" cy="3525011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7208" r="5158"/>
          <a:stretch/>
        </p:blipFill>
        <p:spPr>
          <a:xfrm rot="654289">
            <a:off x="6195998" y="2851734"/>
            <a:ext cx="2615445" cy="3607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5264"/>
          <a:stretch/>
        </p:blipFill>
        <p:spPr>
          <a:xfrm rot="15614929" flipV="1">
            <a:off x="-251228" y="3211665"/>
            <a:ext cx="3744416" cy="2450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846427" y="692696"/>
            <a:ext cx="4523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Контурная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5424866"/>
            <a:ext cx="1589979" cy="107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722030"/>
      </p:ext>
    </p:extLst>
  </p:cSld>
  <p:clrMapOvr>
    <a:masterClrMapping/>
  </p:clrMapOvr>
  <p:transition spd="slow" advTm="940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548680"/>
            <a:ext cx="5061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Многослойная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t="8817" r="815" b="-551"/>
          <a:stretch/>
        </p:blipFill>
        <p:spPr>
          <a:xfrm>
            <a:off x="323528" y="1545936"/>
            <a:ext cx="2880320" cy="20494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04237"/>
            <a:ext cx="2692423" cy="2731650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1" r="4972" b="2872"/>
          <a:stretch/>
        </p:blipFill>
        <p:spPr>
          <a:xfrm>
            <a:off x="6012160" y="1437081"/>
            <a:ext cx="2757066" cy="22671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t="4200" r="16800" b="28601"/>
          <a:stretch/>
        </p:blipFill>
        <p:spPr>
          <a:xfrm rot="20851988">
            <a:off x="748813" y="4071472"/>
            <a:ext cx="1512168" cy="21038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0396">
            <a:off x="6444208" y="4552158"/>
            <a:ext cx="2171734" cy="1628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016130"/>
      </p:ext>
    </p:extLst>
  </p:cSld>
  <p:clrMapOvr>
    <a:masterClrMapping/>
  </p:clrMapOvr>
  <p:transition spd="slow" advTm="53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8227" r="8497"/>
          <a:stretch/>
        </p:blipFill>
        <p:spPr>
          <a:xfrm>
            <a:off x="4693320" y="2602598"/>
            <a:ext cx="1872208" cy="2694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48" y="3942892"/>
            <a:ext cx="2031690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14" y="1272141"/>
            <a:ext cx="1995686" cy="2660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r="2888" b="8666"/>
          <a:stretch/>
        </p:blipFill>
        <p:spPr>
          <a:xfrm rot="16200000">
            <a:off x="7076096" y="1089664"/>
            <a:ext cx="2232247" cy="1707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6" y="3931340"/>
            <a:ext cx="1707654" cy="227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7" y="314648"/>
            <a:ext cx="1941680" cy="27329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r="3348"/>
          <a:stretch/>
        </p:blipFill>
        <p:spPr>
          <a:xfrm>
            <a:off x="2299054" y="4869160"/>
            <a:ext cx="2394266" cy="16270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8762" r="6384" b="6517"/>
          <a:stretch/>
        </p:blipFill>
        <p:spPr>
          <a:xfrm>
            <a:off x="4472900" y="232122"/>
            <a:ext cx="2664296" cy="1944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894112"/>
      </p:ext>
    </p:extLst>
  </p:cSld>
  <p:clrMapOvr>
    <a:masterClrMapping/>
  </p:clrMapOvr>
  <p:transition spd="slow" advTm="1376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74" y="529462"/>
            <a:ext cx="2149159" cy="28655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005064"/>
            <a:ext cx="2093996" cy="2791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66" y="3904813"/>
            <a:ext cx="1998520" cy="2664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10448" r="5973" b="3359"/>
          <a:stretch/>
        </p:blipFill>
        <p:spPr>
          <a:xfrm>
            <a:off x="0" y="7707"/>
            <a:ext cx="2051810" cy="2560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05" y="0"/>
            <a:ext cx="2038461" cy="2717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18" y="3354773"/>
            <a:ext cx="2147069" cy="28627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11" y="670718"/>
            <a:ext cx="1937275" cy="2583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" y="3140968"/>
            <a:ext cx="1998221" cy="2664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0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237">
        <p:circle/>
      </p:transition>
    </mc:Choice>
    <mc:Fallback xmlns="">
      <p:transition spd="slow" advTm="112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875" y="52281"/>
            <a:ext cx="4317433" cy="72008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Наши успехи</a:t>
            </a:r>
            <a:endParaRPr lang="ru-RU" sz="2400" i="1" dirty="0">
              <a:solidFill>
                <a:schemeClr val="accent1">
                  <a:lumMod val="60000"/>
                  <a:lumOff val="4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29692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88" y="60215"/>
            <a:ext cx="2411112" cy="3402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" y="3386642"/>
            <a:ext cx="2420340" cy="3415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42" y="797813"/>
            <a:ext cx="2459554" cy="34711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93" y="3335357"/>
            <a:ext cx="2520132" cy="35566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30" y="3494591"/>
            <a:ext cx="2297374" cy="32422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76" y="814933"/>
            <a:ext cx="2499746" cy="35278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35" y="3344497"/>
            <a:ext cx="2459554" cy="3471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82" y="769958"/>
            <a:ext cx="2347049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39" y="3645024"/>
            <a:ext cx="2429692" cy="32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29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056785" cy="170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Спасибо за           внимание!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t="5694" r="8471" b="5182"/>
          <a:stretch/>
        </p:blipFill>
        <p:spPr>
          <a:xfrm rot="16200000">
            <a:off x="2339753" y="1196752"/>
            <a:ext cx="4320479" cy="619268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277531"/>
      </p:ext>
    </p:extLst>
  </p:cSld>
  <p:clrMapOvr>
    <a:masterClrMapping/>
  </p:clrMapOvr>
  <p:transition spd="slow" advTm="25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3"/>
            <a:ext cx="8280920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chemeClr val="tx1"/>
                </a:solidFill>
                <a:latin typeface="Arial"/>
              </a:rPr>
              <a:t>Пластилинография</a:t>
            </a:r>
            <a:r>
              <a:rPr lang="ru-RU" sz="2400" b="1" dirty="0">
                <a:solidFill>
                  <a:schemeClr val="tx1"/>
                </a:solidFill>
                <a:latin typeface="Arial"/>
              </a:rPr>
              <a:t> — новый вид </a:t>
            </a:r>
            <a: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/>
                <a:hlinkClick r:id="rId3" tooltip="Декоративно-прикладное искусство"/>
              </a:rPr>
              <a:t>декоративно-прикладного искусства</a:t>
            </a:r>
            <a: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/>
              </a:rPr>
              <a:t>.</a:t>
            </a:r>
            <a:r>
              <a:rPr lang="ru-RU" sz="2400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/>
              </a:rPr>
              <a:t>Пластилинография</a:t>
            </a:r>
            <a:r>
              <a:rPr lang="ru-RU" sz="2400" b="1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"/>
              </a:rPr>
              <a:t>относится к нетрадиционным художественным техникам, она заключается в рисовании пластилином на </a:t>
            </a:r>
            <a:r>
              <a:rPr lang="ru-RU" sz="2400" b="1" dirty="0" smtClean="0">
                <a:solidFill>
                  <a:schemeClr val="tx1"/>
                </a:solidFill>
                <a:latin typeface="Arial"/>
              </a:rPr>
              <a:t>картоне, стекле.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7207" r="5128" b="4848"/>
          <a:stretch/>
        </p:blipFill>
        <p:spPr>
          <a:xfrm rot="6245675">
            <a:off x="6043148" y="3971058"/>
            <a:ext cx="2955517" cy="2221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6356" b="5686"/>
          <a:stretch/>
        </p:blipFill>
        <p:spPr>
          <a:xfrm rot="5012343">
            <a:off x="142342" y="3888383"/>
            <a:ext cx="2955922" cy="2179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/>
          <a:stretch/>
        </p:blipFill>
        <p:spPr>
          <a:xfrm>
            <a:off x="3355878" y="3386978"/>
            <a:ext cx="2241468" cy="2852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939547"/>
      </p:ext>
    </p:extLst>
  </p:cSld>
  <p:clrMapOvr>
    <a:masterClrMapping/>
  </p:clrMapOvr>
  <p:transition spd="slow" advTm="645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8243"/>
            <a:ext cx="8229600" cy="324036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Arial"/>
              </a:rPr>
              <a:t>Основной материал — </a:t>
            </a:r>
            <a:r>
              <a:rPr lang="ru-RU" b="1" dirty="0">
                <a:solidFill>
                  <a:schemeClr val="tx1"/>
                </a:solidFill>
                <a:latin typeface="Arial"/>
                <a:hlinkClick r:id="rId3" tooltip="Пластилин"/>
              </a:rPr>
              <a:t>пластилин</a:t>
            </a:r>
            <a:r>
              <a:rPr lang="ru-RU" b="1" dirty="0">
                <a:solidFill>
                  <a:schemeClr val="tx1"/>
                </a:solidFill>
                <a:latin typeface="Arial"/>
              </a:rPr>
              <a:t>. Возможно использование комбинированных техник. Например, декорирование поверхности </a:t>
            </a:r>
            <a:r>
              <a:rPr lang="ru-RU" b="1" dirty="0">
                <a:solidFill>
                  <a:schemeClr val="tx1"/>
                </a:solidFill>
                <a:latin typeface="Arial"/>
                <a:hlinkClick r:id="rId4" tooltip="Бисер"/>
              </a:rPr>
              <a:t>бисером</a:t>
            </a:r>
            <a:r>
              <a:rPr lang="ru-RU" b="1" dirty="0">
                <a:solidFill>
                  <a:schemeClr val="tx1"/>
                </a:solidFill>
                <a:latin typeface="Arial"/>
              </a:rPr>
              <a:t>, семенами растений, природным материалом.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Пластилинография — картины на стекл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4" t="4722" r="26761"/>
          <a:stretch/>
        </p:blipFill>
        <p:spPr bwMode="auto">
          <a:xfrm rot="1229591">
            <a:off x="5610153" y="2933493"/>
            <a:ext cx="2520280" cy="3236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2502"/>
          <a:stretch/>
        </p:blipFill>
        <p:spPr>
          <a:xfrm>
            <a:off x="1086077" y="3303206"/>
            <a:ext cx="3438447" cy="2514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940220"/>
      </p:ext>
    </p:extLst>
  </p:cSld>
  <p:clrMapOvr>
    <a:masterClrMapping/>
  </p:clrMapOvr>
  <p:transition spd="slow" advTm="488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0"/>
            <a:ext cx="6336704" cy="980728"/>
          </a:xfrm>
        </p:spPr>
        <p:txBody>
          <a:bodyPr/>
          <a:lstStyle/>
          <a:p>
            <a:r>
              <a:rPr lang="ru-RU" dirty="0" smtClean="0"/>
              <a:t>Задачи обучения: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380" y="975544"/>
            <a:ext cx="6554867" cy="376767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формирование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навыков работы с пластилином, пробуждение интереса к лепке;</a:t>
            </a:r>
          </a:p>
          <a:p>
            <a:pPr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освоение новых приемов (скатывания, надавливания, размазывания) и создание с их помощью сюжетных картин;</a:t>
            </a:r>
          </a:p>
          <a:p>
            <a:pPr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обучение умению ориентироваться на листе бумаги;</a:t>
            </a:r>
          </a:p>
          <a:p>
            <a:pPr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развитие мелкой моторики;</a:t>
            </a:r>
          </a:p>
          <a:p>
            <a:pPr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ознакомление с окружающим миром;</a:t>
            </a:r>
          </a:p>
          <a:p>
            <a:pPr>
              <a:buFont typeface="Arial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развитие эмоций и фантазии.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1" r="108" b="13844"/>
          <a:stretch/>
        </p:blipFill>
        <p:spPr>
          <a:xfrm>
            <a:off x="296099" y="4654534"/>
            <a:ext cx="3857234" cy="1996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0" r="17676" b="10455"/>
          <a:stretch/>
        </p:blipFill>
        <p:spPr>
          <a:xfrm rot="20975827">
            <a:off x="6267191" y="2844090"/>
            <a:ext cx="2736303" cy="1576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7"/>
          <a:stretch/>
        </p:blipFill>
        <p:spPr>
          <a:xfrm>
            <a:off x="5205544" y="4514481"/>
            <a:ext cx="3485442" cy="2226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7" r="3091" b="10106"/>
          <a:stretch/>
        </p:blipFill>
        <p:spPr>
          <a:xfrm>
            <a:off x="6779167" y="81739"/>
            <a:ext cx="2257330" cy="2267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368366"/>
      </p:ext>
    </p:extLst>
  </p:cSld>
  <p:clrMapOvr>
    <a:masterClrMapping/>
  </p:clrMapOvr>
  <p:transition spd="slow" advTm="105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4624"/>
            <a:ext cx="8712968" cy="144016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Пластилиновая картина может состоять из шарообразных, сферических или цилиндрических кусочков либо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мазков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602284"/>
            <a:ext cx="8382727" cy="2255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/>
          <a:stretch/>
        </p:blipFill>
        <p:spPr>
          <a:xfrm>
            <a:off x="1907704" y="1180956"/>
            <a:ext cx="5112568" cy="3714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253525"/>
      </p:ext>
    </p:extLst>
  </p:cSld>
  <p:clrMapOvr>
    <a:masterClrMapping/>
  </p:clrMapOvr>
  <p:transition spd="slow" advTm="4807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251519" y="1222775"/>
            <a:ext cx="7632849" cy="5158553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 vert="horz" lIns="91440" tIns="45720" rIns="91440" bIns="45720" rtlCol="0" anchor="ctr">
            <a:normAutofit fontScale="92500"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Прямая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лепной картины на горизонтальной поверхности;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(витражная)  - изображение лепной картины с обратной стороны горизонтальной поверхности (с обозначением контура);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Контурная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изображение объекта по контуру, с использованием «жгутиков»;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Многослойная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объемное изображение лепной картины с на  </a:t>
            </a:r>
          </a:p>
          <a:p>
            <a:pPr marL="0" indent="0">
              <a:spcAft>
                <a:spcPts val="0"/>
              </a:spcAft>
              <a:buFont typeface="Arial" charset="0"/>
              <a:buNone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горизонтальной поверхности, с последовательным нанесением слоев;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Модульная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изображение лепной картины на горизонтальной </a:t>
            </a:r>
          </a:p>
          <a:p>
            <a:pPr marL="0" indent="0">
              <a:spcAft>
                <a:spcPts val="0"/>
              </a:spcAft>
              <a:buFont typeface="Arial" charset="0"/>
              <a:buNone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с использованием валиков, шариков, косичек, многослойных дисков;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Мозаичная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изображение лепной картины на горизонтальной </a:t>
            </a:r>
          </a:p>
          <a:p>
            <a:pPr marL="0" indent="0">
              <a:spcAft>
                <a:spcPts val="0"/>
              </a:spcAft>
              <a:buFont typeface="Arial" charset="0"/>
              <a:buNone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с помощью шариков из пластилина  или шарикового пластилина;</a:t>
            </a:r>
          </a:p>
          <a:p>
            <a:pPr marL="0" indent="0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Фактурная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изображение больших участков  картины на горизонтальной поверхности и придание им фактуры (барельеф, горельеф, контррельеф).</a:t>
            </a:r>
          </a:p>
          <a:p>
            <a:pPr marL="274320" indent="-274320">
              <a:spcAft>
                <a:spcPts val="0"/>
              </a:spcAft>
              <a:defRPr/>
            </a:pPr>
            <a:endParaRPr lang="ru-RU" dirty="0" smtClean="0"/>
          </a:p>
          <a:p>
            <a:pPr marL="274320" indent="-274320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044000"/>
          </a:xfrm>
          <a:prstGeom prst="rect">
            <a:avLst/>
          </a:prstGeom>
          <a:ln w="76200">
            <a:miter lim="800000"/>
            <a:headEnd/>
            <a:tailEnd/>
          </a:ln>
          <a:effectLst/>
          <a:extLst/>
        </p:spPr>
        <p:txBody>
          <a:bodyPr vert="horz" lIns="91440" tIns="45720" rIns="91440" bIns="45720" rtlCol="0" anchor="ctr">
            <a:normAutofit fontScale="75000" lnSpcReduction="20000"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6000" b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Виды пластилинографии</a:t>
            </a:r>
            <a:endParaRPr lang="ru-RU" sz="6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644283"/>
      </p:ext>
    </p:extLst>
  </p:cSld>
  <p:clrMapOvr>
    <a:masterClrMapping/>
  </p:clrMapOvr>
  <p:transition spd="slow" advTm="3698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8854">
            <a:off x="665749" y="954218"/>
            <a:ext cx="2132090" cy="2834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113544" y="248887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Прямая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284" r="514" b="15672"/>
          <a:stretch/>
        </p:blipFill>
        <p:spPr>
          <a:xfrm rot="20446405">
            <a:off x="5956400" y="1386262"/>
            <a:ext cx="3127451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/>
          <a:stretch/>
        </p:blipFill>
        <p:spPr>
          <a:xfrm rot="20629531">
            <a:off x="227482" y="4277704"/>
            <a:ext cx="2893349" cy="2044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/>
          <a:stretch/>
        </p:blipFill>
        <p:spPr>
          <a:xfrm rot="831664">
            <a:off x="5793759" y="4214137"/>
            <a:ext cx="3116437" cy="2133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59351" y="1773197"/>
            <a:ext cx="2948947" cy="2211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2201" r="2751" b="5901"/>
          <a:stretch/>
        </p:blipFill>
        <p:spPr>
          <a:xfrm>
            <a:off x="3017642" y="4731127"/>
            <a:ext cx="2908577" cy="1906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477429"/>
      </p:ext>
    </p:extLst>
  </p:cSld>
  <p:clrMapOvr>
    <a:masterClrMapping/>
  </p:clrMapOvr>
  <p:transition spd="slow" advTm="66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6028" y="476672"/>
            <a:ext cx="5184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(витражная)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7006"/>
          <a:stretch/>
        </p:blipFill>
        <p:spPr>
          <a:xfrm rot="4643843">
            <a:off x="99328" y="3465447"/>
            <a:ext cx="3429000" cy="2492009"/>
          </a:xfrm>
          <a:prstGeom prst="rect">
            <a:avLst/>
          </a:prstGeom>
          <a:ln w="228600" cap="sq" cmpd="thickThin">
            <a:solidFill>
              <a:schemeClr val="tx1">
                <a:lumMod val="9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4542"/>
          <a:stretch/>
        </p:blipFill>
        <p:spPr>
          <a:xfrm rot="6054624">
            <a:off x="5485354" y="3560821"/>
            <a:ext cx="3764756" cy="2436489"/>
          </a:xfrm>
          <a:prstGeom prst="rect">
            <a:avLst/>
          </a:prstGeom>
          <a:ln w="228600" cap="sq" cmpd="thickThin">
            <a:solidFill>
              <a:schemeClr val="tx1">
                <a:lumMod val="9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b="3742"/>
          <a:stretch/>
        </p:blipFill>
        <p:spPr>
          <a:xfrm rot="5400000">
            <a:off x="2841524" y="2047156"/>
            <a:ext cx="3573016" cy="2448273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153558"/>
      </p:ext>
    </p:extLst>
  </p:cSld>
  <p:clrMapOvr>
    <a:masterClrMapping/>
  </p:clrMapOvr>
  <p:transition spd="slow" advTm="387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3800" b="1701"/>
          <a:stretch/>
        </p:blipFill>
        <p:spPr>
          <a:xfrm rot="590140" flipH="1">
            <a:off x="6346284" y="2922023"/>
            <a:ext cx="2276587" cy="3371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816">
            <a:off x="530288" y="2909020"/>
            <a:ext cx="2463737" cy="3284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752524" y="476672"/>
            <a:ext cx="4503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Мозаичная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9217" r="11591" b="10134"/>
          <a:stretch/>
        </p:blipFill>
        <p:spPr>
          <a:xfrm>
            <a:off x="3017755" y="1268760"/>
            <a:ext cx="331236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221232"/>
      </p:ext>
    </p:extLst>
  </p:cSld>
  <p:clrMapOvr>
    <a:masterClrMapping/>
  </p:clrMapOvr>
  <p:transition spd="slow" advTm="43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1.6|1.5|1.5|1.1|1.6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1|1.1|1.4|1.3|1.2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5|1.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3|1.2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2.5|2.4"/>
</p:tagLst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401</TotalTime>
  <Words>224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Book Antiqua</vt:lpstr>
      <vt:lpstr>Century Gothic</vt:lpstr>
      <vt:lpstr>Symbol</vt:lpstr>
      <vt:lpstr>Times New Roman</vt:lpstr>
      <vt:lpstr>Wingdings 3</vt:lpstr>
      <vt:lpstr>Сектор</vt:lpstr>
      <vt:lpstr>Пластилинография нетрадиционная техника рисования </vt:lpstr>
      <vt:lpstr>Презентация PowerPoint</vt:lpstr>
      <vt:lpstr>Презентация PowerPoint</vt:lpstr>
      <vt:lpstr>Задачи обучения: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успехи</vt:lpstr>
      <vt:lpstr>Спасибо за         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Пластилинография</dc:title>
  <dc:creator>zav00</dc:creator>
  <cp:lastModifiedBy>MAX</cp:lastModifiedBy>
  <cp:revision>25</cp:revision>
  <dcterms:created xsi:type="dcterms:W3CDTF">2015-01-14T07:29:25Z</dcterms:created>
  <dcterms:modified xsi:type="dcterms:W3CDTF">2018-06-02T10:41:08Z</dcterms:modified>
</cp:coreProperties>
</file>